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69" r:id="rId4"/>
    <p:sldId id="257" r:id="rId5"/>
    <p:sldId id="258" r:id="rId6"/>
    <p:sldId id="263" r:id="rId7"/>
    <p:sldId id="267" r:id="rId8"/>
    <p:sldId id="270" r:id="rId9"/>
    <p:sldId id="271" r:id="rId10"/>
    <p:sldId id="272" r:id="rId11"/>
    <p:sldId id="276" r:id="rId12"/>
    <p:sldId id="259" r:id="rId13"/>
    <p:sldId id="265" r:id="rId14"/>
  </p:sldIdLst>
  <p:sldSz cx="12192000" cy="6858000"/>
  <p:notesSz cx="6797675" cy="9928225"/>
  <p:defaultTextStyle>
    <a:defPPr>
      <a:defRPr lang="eu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XEBARRIA ITURRATE, Arantza" initials="EIA" lastIdx="1" clrIdx="0">
    <p:extLst>
      <p:ext uri="{19B8F6BF-5375-455C-9EA6-DF929625EA0E}">
        <p15:presenceInfo xmlns:p15="http://schemas.microsoft.com/office/powerpoint/2012/main" userId="S-1-5-21-847186474-291650397-1236795852-48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3" autoAdjust="0"/>
    <p:restoredTop sz="95149" autoAdjust="0"/>
  </p:normalViewPr>
  <p:slideViewPr>
    <p:cSldViewPr snapToGrid="0">
      <p:cViewPr varScale="1">
        <p:scale>
          <a:sx n="69" d="100"/>
          <a:sy n="69" d="100"/>
        </p:scale>
        <p:origin x="6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iburuaren leku-mar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3" name="Dataren leku-mark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479C1-6038-4463-BB1E-99364249CCF2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4" name="Diapositibaren irudiaren leku-mark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u-ES"/>
          </a:p>
        </p:txBody>
      </p:sp>
      <p:sp>
        <p:nvSpPr>
          <p:cNvPr id="5" name="Oharren leku-marka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u-ES"/>
              <a:t>Egin klik diapositiba nagusiaren testu-estiloak aldatzeko</a:t>
            </a:r>
          </a:p>
          <a:p>
            <a:pPr lvl="1"/>
            <a:r>
              <a:rPr lang="eu-ES"/>
              <a:t>Bigarren maila</a:t>
            </a:r>
          </a:p>
          <a:p>
            <a:pPr lvl="2"/>
            <a:r>
              <a:rPr lang="eu-ES"/>
              <a:t>Hirugarren maila</a:t>
            </a:r>
          </a:p>
          <a:p>
            <a:pPr lvl="3"/>
            <a:r>
              <a:rPr lang="eu-ES"/>
              <a:t>Laugarren maila</a:t>
            </a:r>
          </a:p>
          <a:p>
            <a:pPr lvl="4"/>
            <a:r>
              <a:rPr lang="eu-ES"/>
              <a:t>Bosgarren maila</a:t>
            </a:r>
          </a:p>
        </p:txBody>
      </p:sp>
      <p:sp>
        <p:nvSpPr>
          <p:cNvPr id="6" name="Orri-oinaren leku-mark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7" name="Diapositibaren zenbakiaren leku-mark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9CF1D-FD56-44EE-9CD3-B8FD8A402554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46044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positibaren irudiaren leku-mark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harren leku-mar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9CF1D-FD56-44EE-9CD3-B8FD8A402554}" type="slidenum">
              <a:rPr lang="eu-ES" smtClean="0"/>
              <a:t>3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11252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83B4B-D48E-4122-977D-7B32D3C1B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97167C-5551-4C1B-BDB2-2D9E748D7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u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AE5608-B74C-48BA-A71F-6D8CB8F2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B745A0-2789-467C-9472-0F083B6D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A2A28-176C-45C1-98C8-F5A13F9F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77184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ABF69-4B60-42BF-B2A6-314AF2AB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B25D63-240C-4DC4-93D3-CA9289DF8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8140D6-A85C-4637-980F-A0D6DEB2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159A6D-9CE4-48BE-A50B-5C3BA956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512A69-F7C2-4ECD-99E5-37D5D9EC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56137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301393-3CB6-4ECC-839D-4ADD8F713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8800EF-529E-4FC8-A8CE-49F0B2D59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98B9BF-E6EB-463D-893E-B8A7B90F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7FD13F-ED81-48C9-B6E0-5FD91B9A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3F6C6-3D96-4CE7-96BE-6333BC57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78373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42A9F-2060-49E2-A19B-12094983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BD312-C39B-4889-8350-49AF4E798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6986CD-470E-4203-819C-7B0EE6DD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03CF2-8C87-4465-8B0E-7401EB4A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D8642B-4008-4265-912D-0FC96EC7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9556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392B4-1C19-4713-8D32-C5BFEA88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201847-A774-4390-9946-F8F9E1103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65CBDA-E43F-4B10-9971-6911221B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0AA252-6DAE-464D-B2FD-033E05C9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4EC97A-B1C4-4885-BAC2-7E665EDE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55492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73131-E648-47C5-A382-A5D486B0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3DA39-1B72-4486-B70B-BF0724CEA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6D00CB-9964-4F0F-9DD0-8BB79AC8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3968C4-AE38-4A32-80C2-8ED4026E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C63920-D115-4DDF-8183-DF6796C8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88D9CC-6321-4004-83CD-978A769D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46708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EF8EE-3E88-4465-B498-FDD82735A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9BD38D-5BC4-4B7A-855D-5DCA991C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9C7BFC-D581-4590-A660-339DE9597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2718C9-411C-470B-80C4-5E9DD57B8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0DD738-02CA-47E2-9717-D7FFBF099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3E6D1A2-9A4D-4119-A055-6C93D827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E9289EE-7C07-4A41-8B1C-4F2CA7C5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144AD4-96BB-4AE9-8818-4A7B73FB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50110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A7E7D-55CD-4B34-A185-557B962E0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B0CB69-A690-4528-B653-08D0B398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9B5C8C6-520D-4E12-9A8A-C79ED03F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733D24-AC63-4180-AED0-D4502C0C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91416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21CEE2-C619-4B35-9AD6-1BDA62C5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4B5D22-4BB8-495A-972E-7943ED70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B8C3FF-550E-4DD2-ADC8-7E92DD37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62188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17713-8DF3-4ABF-ABBE-ABA845FC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120A4B-00D6-401E-899B-B6DA3B8E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982E52-6C14-49CC-9353-0BD459BEA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89BC2A-58BA-405A-840E-E745D24E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9E7FF-DF37-465D-902D-FE4B86A3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2D3B7C-D9B1-442B-8787-BDB80F95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99401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98FA5-84A7-4855-91F6-1BBEEB23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5BA513-7C5E-4D1F-AFFB-A6E59DA08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u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23036-74CB-4FD8-B37E-101EEE5EA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B2332D-0A3D-4E7D-A2FA-55395E1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25512C-A4D7-4B19-9E7F-4A5FE7A0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5CB5ED-8812-4011-9A6C-1477E118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61990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AA3A69-0965-42D0-97CD-0B5C2149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u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2F3098-3148-400F-AAF9-AD3A85A5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A5371C-BC23-451E-B3DC-ECD9DA8F5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8476-9047-457E-87A4-784EBB781BF8}" type="datetimeFigureOut">
              <a:rPr lang="eu-ES" smtClean="0"/>
              <a:t>2022/10/24</a:t>
            </a:fld>
            <a:endParaRPr lang="eu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DAFFA1-AADC-4E14-8CA2-6686A117C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u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82D85-5A5B-4FE3-9761-B78D0A3E4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54A23-5195-48E2-8F15-AA690E37BDCE}" type="slidenum">
              <a:rPr lang="eu-ES" smtClean="0"/>
              <a:t>‹zk.›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26228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u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81745-D00F-40D8-A2F6-443D1461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u-ES" sz="5400"/>
              <a:t>IDAZKIDE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014BBB-3DEC-4EAA-A3C7-13205F8FA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u-ES" sz="2000" dirty="0"/>
              <a:t> IDAZTEKO LAGUNTZAILEA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1 Marcador de posición de imagen">
            <a:extLst>
              <a:ext uri="{FF2B5EF4-FFF2-40B4-BE49-F238E27FC236}">
                <a16:creationId xmlns:a16="http://schemas.microsoft.com/office/drawing/2014/main" id="{09A9459E-FF1F-49EB-9275-B7A8E8F76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924" r="2150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6" name="Irudia 11">
            <a:extLst>
              <a:ext uri="{FF2B5EF4-FFF2-40B4-BE49-F238E27FC236}">
                <a16:creationId xmlns:a16="http://schemas.microsoft.com/office/drawing/2014/main" id="{5E9CC671-E451-4323-BFE0-001C40D80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7" y="2319420"/>
            <a:ext cx="1326845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32887-B110-4AE6-A70B-F3281D5F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es-ES" sz="4000" b="1" dirty="0"/>
              <a:t>IDAZKIDE</a:t>
            </a:r>
            <a:r>
              <a:rPr lang="es-ES" sz="4000" dirty="0"/>
              <a:t> </a:t>
            </a:r>
            <a:r>
              <a:rPr lang="es-ES" sz="4000" b="1" dirty="0"/>
              <a:t>TEKNIKOKI</a:t>
            </a:r>
            <a:br>
              <a:rPr lang="es-ES" sz="4000" b="1" dirty="0"/>
            </a:br>
            <a:r>
              <a:rPr lang="eu-ES" sz="4000" b="1" dirty="0"/>
              <a:t>Kontsulta-zerbitzu barik</a:t>
            </a:r>
          </a:p>
        </p:txBody>
      </p:sp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400EEF90-BC61-46ED-BAD4-A563D7B0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1" y="1825625"/>
            <a:ext cx="4538132" cy="4303464"/>
          </a:xfrm>
        </p:spPr>
        <p:txBody>
          <a:bodyPr>
            <a:normAutofit/>
          </a:bodyPr>
          <a:lstStyle/>
          <a:p>
            <a:r>
              <a:rPr lang="eu-ES" sz="2400" dirty="0"/>
              <a:t>Intranet: Foru-entitateetatik eskuragarri</a:t>
            </a:r>
          </a:p>
          <a:p>
            <a:r>
              <a:rPr lang="eu-ES" sz="2400" dirty="0"/>
              <a:t>Office 365, </a:t>
            </a:r>
            <a:r>
              <a:rPr lang="eu-ES" sz="2400" dirty="0" err="1"/>
              <a:t>windows</a:t>
            </a:r>
            <a:r>
              <a:rPr lang="eu-ES" sz="2400" dirty="0"/>
              <a:t> 7 </a:t>
            </a:r>
            <a:r>
              <a:rPr lang="eu-ES" sz="2400" dirty="0">
                <a:sym typeface="Wingdings" panose="05000000000000000000" pitchFamily="2" charset="2"/>
              </a:rPr>
              <a:t></a:t>
            </a:r>
            <a:r>
              <a:rPr lang="eu-ES" sz="2400" dirty="0"/>
              <a:t>+, Internet Explorer/</a:t>
            </a:r>
            <a:r>
              <a:rPr lang="eu-ES" sz="2400" dirty="0" err="1"/>
              <a:t>Edge</a:t>
            </a:r>
            <a:endParaRPr lang="eu-ES" sz="2400" dirty="0"/>
          </a:p>
          <a:p>
            <a:r>
              <a:rPr lang="eu-ES" sz="2400" dirty="0"/>
              <a:t>.</a:t>
            </a:r>
            <a:r>
              <a:rPr lang="eu-ES" sz="2400" dirty="0" err="1"/>
              <a:t>docx</a:t>
            </a:r>
            <a:r>
              <a:rPr lang="eu-ES" sz="2400" dirty="0"/>
              <a:t>, .</a:t>
            </a:r>
            <a:r>
              <a:rPr lang="eu-ES" sz="2400" dirty="0" err="1"/>
              <a:t>xlsx</a:t>
            </a:r>
            <a:r>
              <a:rPr lang="eu-ES" sz="2400" dirty="0"/>
              <a:t>, .</a:t>
            </a:r>
            <a:r>
              <a:rPr lang="eu-ES" sz="2400" dirty="0" err="1"/>
              <a:t>pptx</a:t>
            </a:r>
            <a:r>
              <a:rPr lang="eu-ES" sz="2400" dirty="0"/>
              <a:t> </a:t>
            </a:r>
          </a:p>
          <a:p>
            <a:r>
              <a:rPr lang="eu-ES" sz="2400" dirty="0"/>
              <a:t>Instalazio zentralizatua</a:t>
            </a:r>
          </a:p>
        </p:txBody>
      </p:sp>
      <p:pic>
        <p:nvPicPr>
          <p:cNvPr id="5" name="Irudia 11">
            <a:extLst>
              <a:ext uri="{FF2B5EF4-FFF2-40B4-BE49-F238E27FC236}">
                <a16:creationId xmlns:a16="http://schemas.microsoft.com/office/drawing/2014/main" id="{11BDDD06-B1D3-4719-8993-413B5FD50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6" name="1 Marcador de posición de imagen">
            <a:extLst>
              <a:ext uri="{FF2B5EF4-FFF2-40B4-BE49-F238E27FC236}">
                <a16:creationId xmlns:a16="http://schemas.microsoft.com/office/drawing/2014/main" id="{BE3A5469-A8DE-4D17-BD16-B3AB5E01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7DB9B6-3F2A-446C-8ACF-5CFBB2F39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01" y="1653910"/>
            <a:ext cx="7397697" cy="51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>
            <a:extLst>
              <a:ext uri="{FF2B5EF4-FFF2-40B4-BE49-F238E27FC236}">
                <a16:creationId xmlns:a16="http://schemas.microsoft.com/office/drawing/2014/main" id="{856E66B6-CD5C-4694-87DE-4C43E94B8F4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2887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ETORKIZUNEKO ERRONKAK</a:t>
            </a:r>
          </a:p>
          <a:p>
            <a:endParaRPr lang="es-ES" sz="4000" b="1" dirty="0"/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874E8395-E8B7-48CD-B8FA-1E8849D6C03D}"/>
              </a:ext>
            </a:extLst>
          </p:cNvPr>
          <p:cNvSpPr txBox="1">
            <a:spLocks/>
          </p:cNvSpPr>
          <p:nvPr/>
        </p:nvSpPr>
        <p:spPr>
          <a:xfrm>
            <a:off x="7416801" y="1825625"/>
            <a:ext cx="4538132" cy="4303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u-ES" sz="2400" dirty="0"/>
              <a:t>Internet: </a:t>
            </a:r>
            <a:r>
              <a:rPr lang="eu-ES" sz="2400" dirty="0" err="1"/>
              <a:t>Edonork</a:t>
            </a:r>
            <a:r>
              <a:rPr lang="eu-ES" sz="2400" dirty="0"/>
              <a:t> erabiltzeko aukera</a:t>
            </a:r>
          </a:p>
          <a:p>
            <a:r>
              <a:rPr lang="eu-ES" sz="2400" dirty="0"/>
              <a:t>Office 365, </a:t>
            </a:r>
            <a:r>
              <a:rPr lang="eu-ES" sz="2400" dirty="0" err="1"/>
              <a:t>windows</a:t>
            </a:r>
            <a:r>
              <a:rPr lang="eu-ES" sz="2400" dirty="0"/>
              <a:t> 7 </a:t>
            </a:r>
            <a:r>
              <a:rPr lang="eu-ES" sz="2400" dirty="0">
                <a:sym typeface="Wingdings" panose="05000000000000000000" pitchFamily="2" charset="2"/>
              </a:rPr>
              <a:t></a:t>
            </a:r>
            <a:r>
              <a:rPr lang="eu-ES" sz="2400" dirty="0"/>
              <a:t>+, Internet Explorer/</a:t>
            </a:r>
            <a:r>
              <a:rPr lang="eu-ES" sz="2400" dirty="0" err="1"/>
              <a:t>Edge</a:t>
            </a:r>
            <a:endParaRPr lang="eu-ES" sz="2400" dirty="0"/>
          </a:p>
          <a:p>
            <a:r>
              <a:rPr lang="eu-ES" sz="2400" dirty="0"/>
              <a:t>.</a:t>
            </a:r>
            <a:r>
              <a:rPr lang="eu-ES" sz="2400" dirty="0" err="1"/>
              <a:t>docx</a:t>
            </a:r>
            <a:r>
              <a:rPr lang="eu-ES" sz="2400" dirty="0"/>
              <a:t>, .</a:t>
            </a:r>
            <a:r>
              <a:rPr lang="eu-ES" sz="2400" dirty="0" err="1"/>
              <a:t>xlsx</a:t>
            </a:r>
            <a:r>
              <a:rPr lang="eu-ES" sz="2400" dirty="0"/>
              <a:t>, .</a:t>
            </a:r>
            <a:r>
              <a:rPr lang="eu-ES" sz="2400" dirty="0" err="1"/>
              <a:t>pptx</a:t>
            </a:r>
            <a:r>
              <a:rPr lang="eu-ES" sz="2400" dirty="0"/>
              <a:t> </a:t>
            </a:r>
          </a:p>
          <a:p>
            <a:r>
              <a:rPr lang="eu-ES" sz="2400" dirty="0"/>
              <a:t>Instalazioa officeko dendatik</a:t>
            </a:r>
          </a:p>
        </p:txBody>
      </p:sp>
      <p:pic>
        <p:nvPicPr>
          <p:cNvPr id="5" name="Irudia 11">
            <a:extLst>
              <a:ext uri="{FF2B5EF4-FFF2-40B4-BE49-F238E27FC236}">
                <a16:creationId xmlns:a16="http://schemas.microsoft.com/office/drawing/2014/main" id="{52438522-83D7-4C93-8CB1-132A1229B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6" name="1 Marcador de posición de imagen">
            <a:extLst>
              <a:ext uri="{FF2B5EF4-FFF2-40B4-BE49-F238E27FC236}">
                <a16:creationId xmlns:a16="http://schemas.microsoft.com/office/drawing/2014/main" id="{38C2CBEA-D518-4239-982F-2342873B2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40F475-3D2C-4B6B-B8C6-53C31334B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1587777"/>
            <a:ext cx="7179734" cy="46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6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27AD3-64F4-4F96-B0A5-3710BD61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6712"/>
          </a:xfrm>
        </p:spPr>
        <p:txBody>
          <a:bodyPr>
            <a:normAutofit/>
          </a:bodyPr>
          <a:lstStyle/>
          <a:p>
            <a:endParaRPr lang="eu-ES" sz="36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5ACB5-CB45-46BF-B300-3154549B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621"/>
            <a:ext cx="10515600" cy="51132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u-ES" dirty="0"/>
          </a:p>
          <a:p>
            <a:pPr marL="0" indent="0" algn="ctr">
              <a:buNone/>
            </a:pPr>
            <a:endParaRPr lang="eu-ES" sz="4000" dirty="0"/>
          </a:p>
          <a:p>
            <a:pPr marL="0" indent="0" algn="ctr">
              <a:buNone/>
            </a:pPr>
            <a:endParaRPr lang="eu-ES" sz="4000" dirty="0"/>
          </a:p>
          <a:p>
            <a:pPr marL="0" indent="0" algn="ctr">
              <a:buNone/>
            </a:pPr>
            <a:r>
              <a:rPr lang="eu-ES" sz="4400" dirty="0"/>
              <a:t>Galderarik edo zalantzarik izanez gero:</a:t>
            </a:r>
          </a:p>
          <a:p>
            <a:pPr marL="0" indent="0" algn="ctr">
              <a:buNone/>
            </a:pPr>
            <a:r>
              <a:rPr lang="eu-ES" sz="4400" dirty="0" err="1"/>
              <a:t>euskara.zn@bizkaia.eus</a:t>
            </a:r>
            <a:endParaRPr lang="eu-ES" sz="4400" dirty="0"/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AF87C3B8-5AA5-4992-95C7-F65BD9827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453974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119754DA-EC48-482A-9136-DA2E8D141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226986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17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371BC-D804-47E4-99E0-0DFE9FB3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886" y="4258253"/>
            <a:ext cx="3889188" cy="729384"/>
          </a:xfrm>
        </p:spPr>
        <p:txBody>
          <a:bodyPr anchor="t">
            <a:normAutofit/>
          </a:bodyPr>
          <a:lstStyle/>
          <a:p>
            <a:pPr algn="ctr"/>
            <a:r>
              <a:rPr lang="eu-ES" b="1" dirty="0"/>
              <a:t>ESKERRIK ASKO!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EC62B9B-CFBD-4BF2-836D-69AB146692DF}"/>
              </a:ext>
            </a:extLst>
          </p:cNvPr>
          <p:cNvSpPr txBox="1">
            <a:spLocks/>
          </p:cNvSpPr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u-ES" sz="5400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EF304A5-FE43-4830-8A53-A869A5B9E4DE}"/>
              </a:ext>
            </a:extLst>
          </p:cNvPr>
          <p:cNvSpPr txBox="1">
            <a:spLocks/>
          </p:cNvSpPr>
          <p:nvPr/>
        </p:nvSpPr>
        <p:spPr>
          <a:xfrm>
            <a:off x="7464612" y="4750893"/>
            <a:ext cx="4087305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u-ES" sz="2000" dirty="0"/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AA59100E-1374-485F-8964-E076E7BE3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1 Marcador de posición de imagen">
            <a:extLst>
              <a:ext uri="{FF2B5EF4-FFF2-40B4-BE49-F238E27FC236}">
                <a16:creationId xmlns:a16="http://schemas.microsoft.com/office/drawing/2014/main" id="{1A006007-A206-4FC1-98B2-21CA6B81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924" r="2150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2" name="Irudia 11">
            <a:extLst>
              <a:ext uri="{FF2B5EF4-FFF2-40B4-BE49-F238E27FC236}">
                <a16:creationId xmlns:a16="http://schemas.microsoft.com/office/drawing/2014/main" id="{1039EA08-81BA-4B8F-B2C7-6B01A5287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7" y="2319420"/>
            <a:ext cx="1326845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dazkide_bideoa euskaraz">
            <a:hlinkClick r:id="" action="ppaction://media"/>
            <a:extLst>
              <a:ext uri="{FF2B5EF4-FFF2-40B4-BE49-F238E27FC236}">
                <a16:creationId xmlns:a16="http://schemas.microsoft.com/office/drawing/2014/main" id="{70321B7C-41E2-40ED-8BE0-8D3E8F41C5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35" y="1507976"/>
            <a:ext cx="9203292" cy="517673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B3CFDB3-9562-4960-AE59-C9633C2DD1B0}"/>
              </a:ext>
            </a:extLst>
          </p:cNvPr>
          <p:cNvSpPr txBox="1">
            <a:spLocks/>
          </p:cNvSpPr>
          <p:nvPr/>
        </p:nvSpPr>
        <p:spPr>
          <a:xfrm>
            <a:off x="641269" y="356261"/>
            <a:ext cx="11017332" cy="140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u-ES" sz="3600" b="1" dirty="0"/>
              <a:t>     IDAZKIDE, IDAZTEKO LAGUNTZAILEA</a:t>
            </a:r>
          </a:p>
        </p:txBody>
      </p:sp>
      <p:pic>
        <p:nvPicPr>
          <p:cNvPr id="7" name="Irudia 11">
            <a:extLst>
              <a:ext uri="{FF2B5EF4-FFF2-40B4-BE49-F238E27FC236}">
                <a16:creationId xmlns:a16="http://schemas.microsoft.com/office/drawing/2014/main" id="{19A1D644-C629-49F7-A1AE-96D9B26D4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85849"/>
            <a:ext cx="1326845" cy="1147863"/>
          </a:xfrm>
          <a:prstGeom prst="rect">
            <a:avLst/>
          </a:prstGeom>
        </p:spPr>
      </p:pic>
      <p:pic>
        <p:nvPicPr>
          <p:cNvPr id="8" name="1 Marcador de posición de imagen">
            <a:extLst>
              <a:ext uri="{FF2B5EF4-FFF2-40B4-BE49-F238E27FC236}">
                <a16:creationId xmlns:a16="http://schemas.microsoft.com/office/drawing/2014/main" id="{AA225937-CBDF-4E6E-B2D0-E5BD84478C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8957071" y="-141139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5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27AD3-64F4-4F96-B0A5-3710BD61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/>
              <a:t>                  ZERGATIK IDAZKIDE?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5ACB5-CB45-46BF-B300-3154549B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621"/>
            <a:ext cx="10515600" cy="5113254"/>
          </a:xfrm>
        </p:spPr>
        <p:txBody>
          <a:bodyPr>
            <a:normAutofit/>
          </a:bodyPr>
          <a:lstStyle/>
          <a:p>
            <a:r>
              <a:rPr lang="eu-ES" b="1" u="sng" dirty="0"/>
              <a:t>Helburu nagusia:</a:t>
            </a:r>
            <a:endParaRPr lang="eu-ES" dirty="0"/>
          </a:p>
          <a:p>
            <a:pPr marL="0" indent="0">
              <a:buNone/>
            </a:pPr>
            <a:r>
              <a:rPr lang="eu-ES" b="1" dirty="0"/>
              <a:t>Euskararen erabileraren inguruko diagnostiko errealean oinarrituta, Bizkaiko Foru Aldundiko langileen esku baliabideak jartzea haien idatzizko euskarazko ekoizpena handituz joan dadin, lan ingurune errealean, teknologia berriak baliatuta</a:t>
            </a:r>
          </a:p>
          <a:p>
            <a:pPr marL="0" indent="0">
              <a:buNone/>
            </a:pPr>
            <a:endParaRPr lang="eu-ES" b="1" dirty="0"/>
          </a:p>
          <a:p>
            <a:r>
              <a:rPr lang="eu-ES" b="1" u="sng" dirty="0"/>
              <a:t>Lege-oinarriak</a:t>
            </a:r>
            <a:r>
              <a:rPr lang="eu-ES" dirty="0"/>
              <a:t>:</a:t>
            </a:r>
          </a:p>
          <a:p>
            <a:pPr>
              <a:buFontTx/>
              <a:buChar char="-"/>
            </a:pPr>
            <a:r>
              <a:rPr lang="eu-ES" dirty="0"/>
              <a:t>Euskararen Erabilera Normalizatzeko Plana (2018-2022)</a:t>
            </a:r>
          </a:p>
          <a:p>
            <a:pPr>
              <a:buFontTx/>
              <a:buChar char="-"/>
            </a:pPr>
            <a:r>
              <a:rPr lang="eu-ES" dirty="0"/>
              <a:t>Bizkaiko Foru Aldundiaren Euskara, Kultura eta Kirol Sailaren Egitura Organikoari buruzko Erregelamendua onesten duen 131/2020 Foru Dekretua</a:t>
            </a:r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AF87C3B8-5AA5-4992-95C7-F65BD9827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453974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119754DA-EC48-482A-9136-DA2E8D141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8957071" y="226986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17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20C2E-E583-44C5-AB8D-E1334944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u-ES" sz="3600" b="1" dirty="0"/>
              <a:t>EZARRITAKO HELBURUAK + PROZESUA</a:t>
            </a:r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C032A847-51A3-4E71-9B04-1A7A9F38D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453974"/>
            <a:ext cx="1326845" cy="1147863"/>
          </a:xfrm>
          <a:prstGeom prst="rect">
            <a:avLst/>
          </a:prstGeom>
        </p:spPr>
      </p:pic>
      <p:pic>
        <p:nvPicPr>
          <p:cNvPr id="8" name="1 Marcador de posición de imagen">
            <a:extLst>
              <a:ext uri="{FF2B5EF4-FFF2-40B4-BE49-F238E27FC236}">
                <a16:creationId xmlns:a16="http://schemas.microsoft.com/office/drawing/2014/main" id="{E621CD2E-FECA-435E-840A-2EEB1EB11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226986"/>
            <a:ext cx="2834019" cy="16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dukiaren leku-marka 6">
            <a:extLst>
              <a:ext uri="{FF2B5EF4-FFF2-40B4-BE49-F238E27FC236}">
                <a16:creationId xmlns:a16="http://schemas.microsoft.com/office/drawing/2014/main" id="{A58ACF14-761D-4F18-88F9-FCD9A2535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7672"/>
            <a:ext cx="10952889" cy="4159278"/>
          </a:xfrm>
        </p:spPr>
      </p:pic>
    </p:spTree>
    <p:extLst>
      <p:ext uri="{BB962C8B-B14F-4D97-AF65-F5344CB8AC3E}">
        <p14:creationId xmlns:p14="http://schemas.microsoft.com/office/powerpoint/2010/main" val="220962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1BE89-155C-4F4C-B5EB-83064BA10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060" y="563491"/>
            <a:ext cx="4475018" cy="706460"/>
          </a:xfrm>
        </p:spPr>
        <p:txBody>
          <a:bodyPr>
            <a:normAutofit/>
          </a:bodyPr>
          <a:lstStyle/>
          <a:p>
            <a:r>
              <a:rPr lang="eu-ES" sz="4400" b="1" dirty="0"/>
              <a:t>BALIABIDEAK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8DF2A5-2857-42E0-B9CB-FA56EB568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526" y="1633896"/>
            <a:ext cx="9705473" cy="4770130"/>
          </a:xfrm>
        </p:spPr>
        <p:txBody>
          <a:bodyPr>
            <a:noAutofit/>
          </a:bodyPr>
          <a:lstStyle/>
          <a:p>
            <a:pPr algn="l"/>
            <a:r>
              <a:rPr lang="eu-ES" sz="2600" b="1" u="sng" dirty="0"/>
              <a:t>Euskara Zuzendaritza:</a:t>
            </a:r>
            <a:r>
              <a:rPr lang="eu-ES" sz="2600" b="1" dirty="0"/>
              <a:t> </a:t>
            </a:r>
            <a:r>
              <a:rPr lang="eu-ES" sz="2600" dirty="0"/>
              <a:t>% 60</a:t>
            </a:r>
          </a:p>
          <a:p>
            <a:pPr lvl="0" algn="l"/>
            <a:r>
              <a:rPr lang="eu-ES" sz="2600" dirty="0"/>
              <a:t>Kontsultei erantzun</a:t>
            </a:r>
          </a:p>
          <a:p>
            <a:pPr lvl="0" algn="l"/>
            <a:r>
              <a:rPr lang="eu-ES" sz="2600" dirty="0" err="1"/>
              <a:t>Idazkide</a:t>
            </a:r>
            <a:r>
              <a:rPr lang="eu-ES" sz="2600" dirty="0"/>
              <a:t> tresnaren garapena eta doikuntza proposatu</a:t>
            </a:r>
          </a:p>
          <a:p>
            <a:pPr algn="l"/>
            <a:endParaRPr lang="en-US" sz="2600" b="1" u="sng" dirty="0"/>
          </a:p>
          <a:p>
            <a:pPr algn="l"/>
            <a:r>
              <a:rPr lang="en-US" sz="2600" b="1" u="sng" dirty="0"/>
              <a:t>LANTIK</a:t>
            </a:r>
            <a:r>
              <a:rPr lang="en-US" sz="2600" dirty="0"/>
              <a:t>: % 40</a:t>
            </a:r>
            <a:endParaRPr lang="eu-ES" sz="2600" dirty="0"/>
          </a:p>
          <a:p>
            <a:pPr lvl="0" algn="l"/>
            <a:r>
              <a:rPr lang="eu-ES" sz="2600" dirty="0"/>
              <a:t>Tresna garatu eta proiektu osoan informatika arloko erreferentea izan</a:t>
            </a:r>
          </a:p>
          <a:p>
            <a:pPr algn="l"/>
            <a:endParaRPr lang="eu-ES" sz="2600" b="1" u="sng" dirty="0"/>
          </a:p>
          <a:p>
            <a:pPr algn="l"/>
            <a:r>
              <a:rPr lang="eu-ES" sz="2600" b="1" u="sng" dirty="0"/>
              <a:t>BALIABIDE MATERIALAK:</a:t>
            </a:r>
            <a:endParaRPr lang="eu-ES" sz="2600" dirty="0"/>
          </a:p>
          <a:p>
            <a:pPr lvl="0" algn="l"/>
            <a:r>
              <a:rPr lang="eu-ES" sz="2600" dirty="0" err="1"/>
              <a:t>Idazkide</a:t>
            </a:r>
            <a:r>
              <a:rPr lang="eu-ES" sz="2600" dirty="0"/>
              <a:t> tresnaren garapen teknologikoa (kanpo-kontratua: 80.000 €)</a:t>
            </a:r>
          </a:p>
          <a:p>
            <a:pPr algn="l"/>
            <a:r>
              <a:rPr lang="eu-ES" sz="2600" dirty="0"/>
              <a:t>Langileen kontsultak posta elektronikoaren bidez kudeatuko dira</a:t>
            </a:r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B02F07A1-E57D-4BDF-B35D-3C306494A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453974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C62EC643-8E4B-4F47-919C-384EFCEBC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226986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6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B7BC1-DE39-41BF-9F73-F9E6ED45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513"/>
            <a:ext cx="6276109" cy="850816"/>
          </a:xfrm>
        </p:spPr>
        <p:txBody>
          <a:bodyPr>
            <a:normAutofit/>
          </a:bodyPr>
          <a:lstStyle/>
          <a:p>
            <a:r>
              <a:rPr lang="eu-ES" sz="4400" b="1" dirty="0"/>
              <a:t>IDAZKIDE TRESNA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29CCC-BB78-4793-B077-3BDA003B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1837"/>
            <a:ext cx="9144000" cy="4654583"/>
          </a:xfrm>
        </p:spPr>
        <p:txBody>
          <a:bodyPr>
            <a:normAutofit lnSpcReduction="10000"/>
          </a:bodyPr>
          <a:lstStyle/>
          <a:p>
            <a:pPr marL="457200" indent="-457200" algn="l">
              <a:buFontTx/>
              <a:buChar char="-"/>
            </a:pPr>
            <a:r>
              <a:rPr lang="eu-ES" sz="2800" dirty="0" err="1"/>
              <a:t>Idazkide</a:t>
            </a:r>
            <a:r>
              <a:rPr lang="eu-ES" sz="2800" dirty="0"/>
              <a:t> idazteko laguntzailea da</a:t>
            </a:r>
          </a:p>
          <a:p>
            <a:pPr marL="457200" indent="-457200" algn="l">
              <a:buFontTx/>
              <a:buChar char="-"/>
            </a:pPr>
            <a:r>
              <a:rPr lang="eu-ES" sz="2800" dirty="0"/>
              <a:t>Ofimatikako oinarrizko programetan txertatu da: Word, Excel, PowerPoint eta Outlook</a:t>
            </a:r>
          </a:p>
          <a:p>
            <a:pPr marL="457200" indent="-457200" algn="l">
              <a:buFontTx/>
              <a:buChar char="-"/>
            </a:pPr>
            <a:r>
              <a:rPr lang="eu-ES" sz="2800" dirty="0"/>
              <a:t>Hizkuntza-zerbitzu bi ditu:</a:t>
            </a:r>
          </a:p>
          <a:p>
            <a:pPr lvl="1" algn="l"/>
            <a:r>
              <a:rPr lang="eu-ES" sz="2800" b="1" dirty="0"/>
              <a:t>1</a:t>
            </a:r>
            <a:r>
              <a:rPr lang="eu-ES" sz="2800" dirty="0"/>
              <a:t>. Itzulpenak egitea: euskaraz idatzitako testuak gaztelaniaz ulertu direla bermatzeko eta barruko mezuak euskaraz sortzen laguntzeko. </a:t>
            </a:r>
          </a:p>
          <a:p>
            <a:pPr lvl="1" algn="l"/>
            <a:r>
              <a:rPr lang="eu-ES" sz="2800" b="1" dirty="0"/>
              <a:t>	Itzultzaile neuronala</a:t>
            </a:r>
          </a:p>
          <a:p>
            <a:pPr lvl="1" algn="l"/>
            <a:r>
              <a:rPr lang="eu-ES" sz="2800" b="1" dirty="0"/>
              <a:t>2</a:t>
            </a:r>
            <a:r>
              <a:rPr lang="eu-ES" sz="2800" dirty="0"/>
              <a:t>. Hizkuntza-kontsultak egitea: testuak sortzerakoan zein testuak ulertzerakoan sortzen diren zalantzak argitzeko. </a:t>
            </a:r>
          </a:p>
          <a:p>
            <a:pPr lvl="1" algn="l"/>
            <a:r>
              <a:rPr lang="eu-ES" sz="2800" b="1" dirty="0"/>
              <a:t>	Sail 1 → trebatzaile 1</a:t>
            </a:r>
          </a:p>
          <a:p>
            <a:pPr algn="l"/>
            <a:endParaRPr lang="eu-ES" sz="2800" dirty="0"/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4BF9AA6F-2A98-4475-B0D2-855C855C6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C7BC8C5D-9006-44A8-AB85-28A308BDA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92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B7BC1-DE39-41BF-9F73-F9E6ED45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513"/>
            <a:ext cx="6276109" cy="850816"/>
          </a:xfrm>
        </p:spPr>
        <p:txBody>
          <a:bodyPr>
            <a:normAutofit/>
          </a:bodyPr>
          <a:lstStyle/>
          <a:p>
            <a:r>
              <a:rPr lang="eu-ES" sz="4400" b="1" dirty="0"/>
              <a:t>IDAZKIDEREN AHALMENAK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29CCC-BB78-4793-B077-3BDA003B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1837"/>
            <a:ext cx="9144000" cy="4654583"/>
          </a:xfrm>
        </p:spPr>
        <p:txBody>
          <a:bodyPr>
            <a:normAutofit/>
          </a:bodyPr>
          <a:lstStyle/>
          <a:p>
            <a:pPr marL="457200" indent="-457200" algn="l">
              <a:buFontTx/>
              <a:buChar char="-"/>
            </a:pPr>
            <a:endParaRPr lang="eu-ES" sz="2800" dirty="0"/>
          </a:p>
          <a:p>
            <a:pPr algn="l"/>
            <a:r>
              <a:rPr lang="eu-ES" sz="2800" dirty="0"/>
              <a:t>3 ahalmen nagusi ditu:</a:t>
            </a:r>
          </a:p>
          <a:p>
            <a:pPr algn="l"/>
            <a:endParaRPr lang="eu-ES" sz="2800" dirty="0"/>
          </a:p>
          <a:p>
            <a:pPr marL="457200" indent="-457200" algn="l">
              <a:buFontTx/>
              <a:buChar char="-"/>
            </a:pPr>
            <a:r>
              <a:rPr lang="eu-ES" sz="2800" dirty="0"/>
              <a:t>Datuen </a:t>
            </a:r>
            <a:r>
              <a:rPr lang="eu-ES" sz="2800" b="1" dirty="0"/>
              <a:t>trazabilitatea</a:t>
            </a:r>
            <a:r>
              <a:rPr lang="eu-ES" sz="2800" dirty="0"/>
              <a:t>. Testuak ez dira gordetzen</a:t>
            </a:r>
          </a:p>
          <a:p>
            <a:pPr marL="457200" indent="-457200" algn="l">
              <a:buFontTx/>
              <a:buChar char="-"/>
            </a:pPr>
            <a:r>
              <a:rPr lang="eu-ES" sz="2800" b="1" dirty="0"/>
              <a:t>Erraztasuna</a:t>
            </a:r>
            <a:r>
              <a:rPr lang="eu-ES" sz="2800" dirty="0"/>
              <a:t>. Lan-</a:t>
            </a:r>
            <a:r>
              <a:rPr lang="eu-ES" sz="2800" dirty="0" err="1"/>
              <a:t>entorno</a:t>
            </a:r>
            <a:r>
              <a:rPr lang="eu-ES" sz="2800" dirty="0"/>
              <a:t> errealean integratuta dago</a:t>
            </a:r>
          </a:p>
          <a:p>
            <a:pPr marL="457200" indent="-457200" algn="l">
              <a:buFontTx/>
              <a:buChar char="-"/>
            </a:pPr>
            <a:r>
              <a:rPr lang="eu-ES" sz="2800" dirty="0"/>
              <a:t>Langileei eskatzen zaien esfortzua </a:t>
            </a:r>
            <a:r>
              <a:rPr lang="eu-ES" sz="2800" b="1" dirty="0"/>
              <a:t>konpentsatzea</a:t>
            </a:r>
            <a:r>
              <a:rPr lang="eu-ES" sz="2800" dirty="0"/>
              <a:t>. Ohitura, ziurtasun falta</a:t>
            </a:r>
            <a:endParaRPr lang="eu-ES" sz="2800" b="1" dirty="0"/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4BF9AA6F-2A98-4475-B0D2-855C855C6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C7BC8C5D-9006-44A8-AB85-28A308BDA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97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B7BC1-DE39-41BF-9F73-F9E6ED45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513"/>
            <a:ext cx="6276109" cy="850816"/>
          </a:xfrm>
        </p:spPr>
        <p:txBody>
          <a:bodyPr>
            <a:normAutofit/>
          </a:bodyPr>
          <a:lstStyle/>
          <a:p>
            <a:r>
              <a:rPr lang="eu-ES" sz="4400" b="1" dirty="0"/>
              <a:t>IDAZKIDEREN BALORAZIOA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29CCC-BB78-4793-B077-3BDA003B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1837"/>
            <a:ext cx="9144000" cy="4654583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Tx/>
              <a:buChar char="-"/>
            </a:pPr>
            <a:r>
              <a:rPr lang="eu-ES" sz="2800" dirty="0"/>
              <a:t>Datu kuantitatiboak</a:t>
            </a:r>
          </a:p>
          <a:p>
            <a:pPr algn="l"/>
            <a:r>
              <a:rPr lang="eu-ES" sz="2800" dirty="0"/>
              <a:t>	</a:t>
            </a:r>
            <a:r>
              <a:rPr lang="eu-ES" sz="2000" dirty="0"/>
              <a:t>3.970 langileri instalatu zaie tresna (BFA + </a:t>
            </a:r>
            <a:r>
              <a:rPr lang="eu-ES" sz="2000" dirty="0" err="1"/>
              <a:t>Lantik</a:t>
            </a:r>
            <a:r>
              <a:rPr lang="eu-ES" sz="2000" dirty="0"/>
              <a:t>)</a:t>
            </a:r>
          </a:p>
          <a:p>
            <a:pPr algn="l"/>
            <a:r>
              <a:rPr lang="eu-ES" sz="2000" dirty="0"/>
              <a:t>	655.000 itzulpen-eskaera (iraila)</a:t>
            </a:r>
          </a:p>
          <a:p>
            <a:pPr algn="l"/>
            <a:r>
              <a:rPr lang="eu-ES" sz="2000" dirty="0"/>
              <a:t>	Instalazioa egin denetik, 400 kontsulta inguru</a:t>
            </a:r>
          </a:p>
          <a:p>
            <a:pPr marL="457200" indent="-457200" algn="l">
              <a:buFontTx/>
              <a:buChar char="-"/>
            </a:pPr>
            <a:endParaRPr lang="eu-ES" sz="2800" dirty="0"/>
          </a:p>
          <a:p>
            <a:pPr marL="457200" indent="-457200" algn="l">
              <a:buFontTx/>
              <a:buChar char="-"/>
            </a:pPr>
            <a:r>
              <a:rPr lang="eu-ES" sz="2800" dirty="0"/>
              <a:t>Datu kualitatiboak (inkesta)</a:t>
            </a:r>
          </a:p>
          <a:p>
            <a:pPr lvl="1" algn="l"/>
            <a:r>
              <a:rPr lang="eu-ES" dirty="0"/>
              <a:t>	Momentuz, 135 langilek erantzun dute. Batez besteko datuak:</a:t>
            </a:r>
          </a:p>
          <a:p>
            <a:pPr lvl="1" algn="l"/>
            <a:r>
              <a:rPr lang="eu-ES" dirty="0"/>
              <a:t>	*Tresnaren baliagarritasuna: 8,81 </a:t>
            </a:r>
          </a:p>
          <a:p>
            <a:pPr lvl="1" algn="l"/>
            <a:r>
              <a:rPr lang="eu-ES" dirty="0"/>
              <a:t>	*</a:t>
            </a:r>
            <a:r>
              <a:rPr lang="eu-ES" dirty="0" err="1"/>
              <a:t>Idazkideren</a:t>
            </a:r>
            <a:r>
              <a:rPr lang="eu-ES" dirty="0"/>
              <a:t> itzulpen-zerbitzua: 8,98</a:t>
            </a:r>
          </a:p>
          <a:p>
            <a:pPr lvl="1" algn="l"/>
            <a:r>
              <a:rPr lang="eu-ES" dirty="0"/>
              <a:t>	*</a:t>
            </a:r>
            <a:r>
              <a:rPr lang="eu-ES" dirty="0" err="1"/>
              <a:t>Idazkideren</a:t>
            </a:r>
            <a:r>
              <a:rPr lang="eu-ES" dirty="0"/>
              <a:t> kontsulta-zerbitzua: 8,25</a:t>
            </a:r>
          </a:p>
          <a:p>
            <a:pPr lvl="1" algn="l"/>
            <a:r>
              <a:rPr lang="eu-ES" dirty="0"/>
              <a:t>	*Balorazioa oro har: 8,68</a:t>
            </a:r>
          </a:p>
          <a:p>
            <a:pPr lvl="1" algn="l"/>
            <a:r>
              <a:rPr lang="eu-ES" dirty="0"/>
              <a:t>	* Egindako hobekuntza-proposamen batzuk arlo teknologikoari dagozkio (.</a:t>
            </a:r>
            <a:r>
              <a:rPr lang="eu-ES" dirty="0" err="1"/>
              <a:t>rtf</a:t>
            </a:r>
            <a:r>
              <a:rPr lang="eu-ES" dirty="0"/>
              <a:t> 	formatuan erabili ahal izatea) eta beste batzuk itzultzaile neuronalari lotutakoak 	dira (batzuetan itzulpen zalantzagarriak egiten dituela, gaztelaniaz ez duela 	generoa kontuan hartzen…)</a:t>
            </a:r>
          </a:p>
        </p:txBody>
      </p:sp>
      <p:pic>
        <p:nvPicPr>
          <p:cNvPr id="4" name="Irudia 11">
            <a:extLst>
              <a:ext uri="{FF2B5EF4-FFF2-40B4-BE49-F238E27FC236}">
                <a16:creationId xmlns:a16="http://schemas.microsoft.com/office/drawing/2014/main" id="{4BF9AA6F-2A98-4475-B0D2-855C855C6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5" name="1 Marcador de posición de imagen">
            <a:extLst>
              <a:ext uri="{FF2B5EF4-FFF2-40B4-BE49-F238E27FC236}">
                <a16:creationId xmlns:a16="http://schemas.microsoft.com/office/drawing/2014/main" id="{C7BC8C5D-9006-44A8-AB85-28A308BDA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72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332887-B110-4AE6-A70B-F3281D5F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es-ES" sz="4000" b="1" dirty="0"/>
              <a:t>IDAZKIDE</a:t>
            </a:r>
            <a:r>
              <a:rPr lang="es-ES" sz="4000" dirty="0"/>
              <a:t> </a:t>
            </a:r>
            <a:r>
              <a:rPr lang="es-ES" sz="4000" b="1" dirty="0"/>
              <a:t>TEKNIKOKI</a:t>
            </a:r>
            <a:br>
              <a:rPr lang="es-ES" sz="4000" b="1" dirty="0"/>
            </a:br>
            <a:r>
              <a:rPr lang="eu-ES" sz="4000" b="1" dirty="0"/>
              <a:t>Kontsulta-zerbitzua barne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FF5862-5FCD-6881-6F4B-0EFFDD168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1" y="1825625"/>
            <a:ext cx="4538132" cy="4303464"/>
          </a:xfrm>
        </p:spPr>
        <p:txBody>
          <a:bodyPr>
            <a:normAutofit/>
          </a:bodyPr>
          <a:lstStyle/>
          <a:p>
            <a:r>
              <a:rPr lang="eu-ES" sz="2400" dirty="0"/>
              <a:t>Intranet: Aldunditik eta foru-entitateetatik eskuragarri</a:t>
            </a:r>
          </a:p>
          <a:p>
            <a:r>
              <a:rPr lang="eu-ES" sz="2400" dirty="0"/>
              <a:t>Kontsultak bidaltzeko aukera Aldundiko barne-aplikazio batekin integratuta</a:t>
            </a:r>
          </a:p>
          <a:p>
            <a:r>
              <a:rPr lang="eu-ES" sz="2400" dirty="0"/>
              <a:t>Office 365, </a:t>
            </a:r>
            <a:r>
              <a:rPr lang="eu-ES" sz="2400" dirty="0" err="1"/>
              <a:t>windows</a:t>
            </a:r>
            <a:r>
              <a:rPr lang="eu-ES" sz="2400" dirty="0"/>
              <a:t> 7 </a:t>
            </a:r>
            <a:r>
              <a:rPr lang="eu-ES" sz="2400" dirty="0">
                <a:sym typeface="Wingdings" panose="05000000000000000000" pitchFamily="2" charset="2"/>
              </a:rPr>
              <a:t></a:t>
            </a:r>
            <a:r>
              <a:rPr lang="eu-ES" sz="2400" dirty="0"/>
              <a:t>+, Internet Explorer/</a:t>
            </a:r>
            <a:r>
              <a:rPr lang="eu-ES" sz="2400" dirty="0" err="1"/>
              <a:t>Edge</a:t>
            </a:r>
            <a:endParaRPr lang="eu-ES" sz="2400" dirty="0"/>
          </a:p>
          <a:p>
            <a:r>
              <a:rPr lang="eu-ES" sz="2400" dirty="0"/>
              <a:t>.</a:t>
            </a:r>
            <a:r>
              <a:rPr lang="eu-ES" sz="2400" dirty="0" err="1"/>
              <a:t>docx</a:t>
            </a:r>
            <a:r>
              <a:rPr lang="eu-ES" sz="2400" dirty="0"/>
              <a:t>, .</a:t>
            </a:r>
            <a:r>
              <a:rPr lang="eu-ES" sz="2400" dirty="0" err="1"/>
              <a:t>xlsx</a:t>
            </a:r>
            <a:r>
              <a:rPr lang="eu-ES" sz="2400" dirty="0"/>
              <a:t>, .</a:t>
            </a:r>
            <a:r>
              <a:rPr lang="eu-ES" sz="2400" dirty="0" err="1"/>
              <a:t>pptx</a:t>
            </a:r>
            <a:r>
              <a:rPr lang="eu-ES" sz="2400" dirty="0"/>
              <a:t> </a:t>
            </a:r>
          </a:p>
          <a:p>
            <a:r>
              <a:rPr lang="eu-ES" sz="2400" dirty="0"/>
              <a:t>Instalazio zentralizatua</a:t>
            </a:r>
          </a:p>
        </p:txBody>
      </p:sp>
      <p:pic>
        <p:nvPicPr>
          <p:cNvPr id="6" name="Irudia 11">
            <a:extLst>
              <a:ext uri="{FF2B5EF4-FFF2-40B4-BE49-F238E27FC236}">
                <a16:creationId xmlns:a16="http://schemas.microsoft.com/office/drawing/2014/main" id="{668E75B8-4CC2-4244-9CAF-880C69AE3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7" y="167635"/>
            <a:ext cx="1326845" cy="1147863"/>
          </a:xfrm>
          <a:prstGeom prst="rect">
            <a:avLst/>
          </a:prstGeom>
        </p:spPr>
      </p:pic>
      <p:pic>
        <p:nvPicPr>
          <p:cNvPr id="7" name="1 Marcador de posición de imagen">
            <a:extLst>
              <a:ext uri="{FF2B5EF4-FFF2-40B4-BE49-F238E27FC236}">
                <a16:creationId xmlns:a16="http://schemas.microsoft.com/office/drawing/2014/main" id="{863EFF79-EBBF-4411-AB7B-7C527CE7C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957071" y="0"/>
            <a:ext cx="2834019" cy="16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BC59B8-4D07-4E83-A562-5E6ED430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031"/>
            <a:ext cx="7526803" cy="53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601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ga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7EF0DE3-0F8E-42CB-A37D-94BF71D40B09}">
  <we:reference id="657a32a9-ab8a-4579-ac9f-df1a11a64e56" version="1.0.0.0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308</Words>
  <Application>Microsoft Office PowerPoint</Application>
  <PresentationFormat>Panoramikoa</PresentationFormat>
  <Paragraphs>73</Paragraphs>
  <Slides>13</Slides>
  <Notes>1</Notes>
  <HiddenSlides>0</HiddenSlides>
  <MMClips>1</MMClips>
  <ScaleCrop>false</ScaleCrop>
  <HeadingPairs>
    <vt:vector size="6" baseType="variant">
      <vt:variant>
        <vt:lpstr>Erabilitako letra-tipoak</vt:lpstr>
      </vt:variant>
      <vt:variant>
        <vt:i4>4</vt:i4>
      </vt:variant>
      <vt:variant>
        <vt:lpstr>Gaia</vt:lpstr>
      </vt:variant>
      <vt:variant>
        <vt:i4>1</vt:i4>
      </vt:variant>
      <vt:variant>
        <vt:lpstr>Diapositiben tituluak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Tema de Office</vt:lpstr>
      <vt:lpstr>IDAZKIDE </vt:lpstr>
      <vt:lpstr>PowerPoint aurkezpena</vt:lpstr>
      <vt:lpstr>                  ZERGATIK IDAZKIDE?</vt:lpstr>
      <vt:lpstr>EZARRITAKO HELBURUAK + PROZESUA</vt:lpstr>
      <vt:lpstr>BALIABIDEAK</vt:lpstr>
      <vt:lpstr>IDAZKIDE TRESNA</vt:lpstr>
      <vt:lpstr>IDAZKIDEREN AHALMENAK</vt:lpstr>
      <vt:lpstr>IDAZKIDEREN BALORAZIOA</vt:lpstr>
      <vt:lpstr>IDAZKIDE TEKNIKOKI Kontsulta-zerbitzua barne</vt:lpstr>
      <vt:lpstr>IDAZKIDE TEKNIKOKI Kontsulta-zerbitzu barik</vt:lpstr>
      <vt:lpstr>PowerPoint aurkezpena</vt:lpstr>
      <vt:lpstr>PowerPoint aurkezpena</vt:lpstr>
      <vt:lpstr>ESKERRIK ASKO!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IDAZKIDE</dc:title>
  <dc:creator>ETXEBARRIA ITURRATE, Arantza</dc:creator>
  <cp:lastModifiedBy>ETXEBARRIA ITURRATE, Arantza</cp:lastModifiedBy>
  <cp:revision>60</cp:revision>
  <cp:lastPrinted>2022-10-20T12:25:31Z</cp:lastPrinted>
  <dcterms:created xsi:type="dcterms:W3CDTF">2022-02-07T12:36:39Z</dcterms:created>
  <dcterms:modified xsi:type="dcterms:W3CDTF">2022-10-24T05:27:11Z</dcterms:modified>
</cp:coreProperties>
</file>